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4"/>
  </p:notesMasterIdLst>
  <p:sldIdLst>
    <p:sldId id="256" r:id="rId5"/>
    <p:sldId id="304" r:id="rId6"/>
    <p:sldId id="305" r:id="rId7"/>
    <p:sldId id="306" r:id="rId8"/>
    <p:sldId id="313" r:id="rId9"/>
    <p:sldId id="321" r:id="rId10"/>
    <p:sldId id="322" r:id="rId11"/>
    <p:sldId id="325" r:id="rId12"/>
    <p:sldId id="324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5" autoAdjust="0"/>
    <p:restoredTop sz="61204" autoAdjust="0"/>
  </p:normalViewPr>
  <p:slideViewPr>
    <p:cSldViewPr snapToGrid="0">
      <p:cViewPr varScale="1">
        <p:scale>
          <a:sx n="41" d="100"/>
          <a:sy n="41" d="100"/>
        </p:scale>
        <p:origin x="1372" y="2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wton\ACCTNG\123Data_Excel\Graphs_BusinessMtg\2019Revenue_Expens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wton\ACCTNG\123Data_Excel\Graphs_BusinessMtg\2020Revenue_Expense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2021Revenue_Expens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2021Revenue_Expense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2021Revenue_Expens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wton\ACCTNG\123Data_Excel\Graphs_BusinessMtg\2019Revenue_Expense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2019Revenue_Expense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2021Revenue_Expense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ewton\ACCTNG\123Data_Excel\Graphs_BusinessMtg\KeyOperatingResults_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25396825396831E-2"/>
          <c:y val="9.5384814566340639E-2"/>
          <c:w val="0.90674603174603174"/>
          <c:h val="0.880979249791085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25396825396831E-2"/>
          <c:y val="9.5384814566340639E-2"/>
          <c:w val="0.90674603174603174"/>
          <c:h val="0.880979249791085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325396825396831E-2"/>
          <c:y val="9.5384814566340639E-2"/>
          <c:w val="0.90674603174603174"/>
          <c:h val="0.880979249791085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325396825396831E-2"/>
          <c:y val="9.5384814566340639E-2"/>
          <c:w val="0.90674603174603174"/>
          <c:h val="0.88097924979108566"/>
        </c:manualLayout>
      </c:layout>
      <c:pie3DChart>
        <c:varyColors val="1"/>
        <c:ser>
          <c:idx val="0"/>
          <c:order val="0"/>
          <c:tx>
            <c:strRef>
              <c:f>Sheet2!$A$3:$A$10</c:f>
              <c:strCache>
                <c:ptCount val="8"/>
                <c:pt idx="0">
                  <c:v>Membership</c:v>
                </c:pt>
                <c:pt idx="1">
                  <c:v>Journals/LOCUS</c:v>
                </c:pt>
                <c:pt idx="2">
                  <c:v>Books</c:v>
                </c:pt>
                <c:pt idx="3">
                  <c:v>Advertising</c:v>
                </c:pt>
                <c:pt idx="4">
                  <c:v>Project Grants</c:v>
                </c:pt>
                <c:pt idx="5">
                  <c:v>Miscellaneous</c:v>
                </c:pt>
                <c:pt idx="6">
                  <c:v>Conferences</c:v>
                </c:pt>
                <c:pt idx="7">
                  <c:v>Rental Income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E377-4675-8B8F-485D1E51AB7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377-4675-8B8F-485D1E51AB7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E377-4675-8B8F-485D1E51AB7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377-4675-8B8F-485D1E51AB76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E377-4675-8B8F-485D1E51AB76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377-4675-8B8F-485D1E51AB76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E377-4675-8B8F-485D1E51AB76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377-4675-8B8F-485D1E51AB76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E377-4675-8B8F-485D1E51AB76}"/>
              </c:ext>
            </c:extLst>
          </c:dPt>
          <c:dLbls>
            <c:dLbl>
              <c:idx val="3"/>
              <c:layout>
                <c:manualLayout>
                  <c:x val="-2.207313516704721E-2"/>
                  <c:y val="1.60512056575048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77-4675-8B8F-485D1E51AB76}"/>
                </c:ext>
              </c:extLst>
            </c:dLbl>
            <c:dLbl>
              <c:idx val="5"/>
              <c:layout>
                <c:manualLayout>
                  <c:x val="0"/>
                  <c:y val="-0.1453452725893670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/>
                      <a:t>Miscellaneous
1.4%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377-4675-8B8F-485D1E51AB76}"/>
                </c:ext>
              </c:extLst>
            </c:dLbl>
            <c:dLbl>
              <c:idx val="8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/>
                      <a:t>Rental Income
0.7%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377-4675-8B8F-485D1E51AB76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Sheet2!$A$3:$A$10</c:f>
              <c:strCache>
                <c:ptCount val="8"/>
                <c:pt idx="0">
                  <c:v>Membership</c:v>
                </c:pt>
                <c:pt idx="1">
                  <c:v>Journals/LOCUS</c:v>
                </c:pt>
                <c:pt idx="2">
                  <c:v>Books</c:v>
                </c:pt>
                <c:pt idx="3">
                  <c:v>Advertising</c:v>
                </c:pt>
                <c:pt idx="4">
                  <c:v>Project Grants</c:v>
                </c:pt>
                <c:pt idx="5">
                  <c:v>Miscellaneous</c:v>
                </c:pt>
                <c:pt idx="6">
                  <c:v>Conferences</c:v>
                </c:pt>
                <c:pt idx="7">
                  <c:v>Rental Income</c:v>
                </c:pt>
              </c:strCache>
            </c:strRef>
          </c:cat>
          <c:val>
            <c:numRef>
              <c:f>Sheet2!$B$3:$B$10</c:f>
              <c:numCache>
                <c:formatCode>#,##0_);\(#,##0\)</c:formatCode>
                <c:ptCount val="8"/>
                <c:pt idx="0">
                  <c:v>1117309</c:v>
                </c:pt>
                <c:pt idx="1">
                  <c:v>6162607</c:v>
                </c:pt>
                <c:pt idx="2">
                  <c:v>1093021</c:v>
                </c:pt>
                <c:pt idx="3">
                  <c:v>172258</c:v>
                </c:pt>
                <c:pt idx="4">
                  <c:v>759456</c:v>
                </c:pt>
                <c:pt idx="5">
                  <c:v>181945</c:v>
                </c:pt>
                <c:pt idx="6">
                  <c:v>1875851</c:v>
                </c:pt>
                <c:pt idx="7">
                  <c:v>105535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77-4675-8B8F-485D1E51A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F7E-4FBA-91C8-B1A7C17F3782}"/>
              </c:ext>
            </c:extLst>
          </c:dPt>
          <c:dLbls>
            <c:dLbl>
              <c:idx val="0"/>
              <c:layout>
                <c:manualLayout>
                  <c:x val="-0.10244288480920655"/>
                  <c:y val="0.12114629584081146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33986202455192"/>
                      <c:h val="0.12317857238903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F7E-4FBA-91C8-B1A7C17F3782}"/>
                </c:ext>
              </c:extLst>
            </c:dLbl>
            <c:dLbl>
              <c:idx val="1"/>
              <c:layout>
                <c:manualLayout>
                  <c:x val="-0.14328609757300573"/>
                  <c:y val="-0.146077360776885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7E-4FBA-91C8-B1A7C17F3782}"/>
                </c:ext>
              </c:extLst>
            </c:dLbl>
            <c:dLbl>
              <c:idx val="2"/>
              <c:layout>
                <c:manualLayout>
                  <c:x val="-0.15331539851043099"/>
                  <c:y val="-0.2213393159827862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51518372064671"/>
                      <c:h val="0.12317857238903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F7E-4FBA-91C8-B1A7C17F3782}"/>
                </c:ext>
              </c:extLst>
            </c:dLbl>
            <c:dLbl>
              <c:idx val="3"/>
              <c:layout>
                <c:manualLayout>
                  <c:x val="2.5194408951187439E-2"/>
                  <c:y val="-9.1278720653155193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7E-4FBA-91C8-B1A7C17F3782}"/>
                </c:ext>
              </c:extLst>
            </c:dLbl>
            <c:dLbl>
              <c:idx val="4"/>
              <c:layout>
                <c:manualLayout>
                  <c:x val="3.1063230066952927E-2"/>
                  <c:y val="2.110931916642939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SIAM</a:t>
                    </a:r>
                  </a:p>
                  <a:p>
                    <a:pPr>
                      <a:defRPr/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News</a:t>
                    </a:r>
                  </a:p>
                  <a:p>
                    <a:pPr>
                      <a:defRPr/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F7E-4FBA-91C8-B1A7C17F3782}"/>
                </c:ext>
              </c:extLst>
            </c:dLbl>
            <c:dLbl>
              <c:idx val="5"/>
              <c:layout>
                <c:manualLayout>
                  <c:x val="4.6194079296573286E-2"/>
                  <c:y val="2.4119575414518969E-3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7E-4FBA-91C8-B1A7C17F3782}"/>
                </c:ext>
              </c:extLst>
            </c:dLbl>
            <c:dLbl>
              <c:idx val="6"/>
              <c:layout>
                <c:manualLayout>
                  <c:x val="6.1579122693345336E-3"/>
                  <c:y val="3.6493058849571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7E-4FBA-91C8-B1A7C17F3782}"/>
                </c:ext>
              </c:extLst>
            </c:dLbl>
            <c:dLbl>
              <c:idx val="8"/>
              <c:layout>
                <c:manualLayout>
                  <c:x val="-5.7556506638026216E-3"/>
                  <c:y val="-0.121353432073600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Customer </a:t>
                    </a:r>
                  </a:p>
                  <a:p>
                    <a:pPr>
                      <a:defRPr/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Service</a:t>
                    </a:r>
                  </a:p>
                  <a:p>
                    <a:pPr>
                      <a:defRPr/>
                    </a:pPr>
                    <a:r>
                      <a:rPr lang="en-US" sz="1000" b="0" i="0" u="none" strike="noStrike" baseline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F7E-4FBA-91C8-B1A7C17F3782}"/>
                </c:ext>
              </c:extLst>
            </c:dLbl>
            <c:dLbl>
              <c:idx val="10"/>
              <c:layout>
                <c:manualLayout>
                  <c:x val="1.7581714419588758E-2"/>
                  <c:y val="-7.2683595273482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7E-4FBA-91C8-B1A7C17F3782}"/>
                </c:ext>
              </c:extLst>
            </c:dLbl>
            <c:dLbl>
              <c:idx val="11"/>
              <c:layout>
                <c:manualLayout>
                  <c:x val="3.1302493441373466E-2"/>
                  <c:y val="-3.54324363743149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7E-4FBA-91C8-B1A7C17F3782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Sheet2!$B$36:$B$47</c:f>
              <c:numCache>
                <c:formatCode>#,##0_);\(#,##0\)</c:formatCode>
                <c:ptCount val="12"/>
                <c:pt idx="0">
                  <c:v>2576498</c:v>
                </c:pt>
                <c:pt idx="1">
                  <c:v>981009</c:v>
                </c:pt>
                <c:pt idx="2">
                  <c:v>1406694</c:v>
                </c:pt>
                <c:pt idx="3">
                  <c:v>1032065</c:v>
                </c:pt>
                <c:pt idx="4">
                  <c:v>197423</c:v>
                </c:pt>
                <c:pt idx="5">
                  <c:v>480940</c:v>
                </c:pt>
                <c:pt idx="6">
                  <c:v>387571</c:v>
                </c:pt>
                <c:pt idx="7">
                  <c:v>1242596</c:v>
                </c:pt>
                <c:pt idx="8">
                  <c:v>392546</c:v>
                </c:pt>
                <c:pt idx="9">
                  <c:v>813758</c:v>
                </c:pt>
                <c:pt idx="10">
                  <c:v>304266</c:v>
                </c:pt>
                <c:pt idx="11">
                  <c:v>1726764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7E-4FBA-91C8-B1A7C17F378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2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4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6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8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Sheet2!$B$37</c:f>
              <c:numCache>
                <c:formatCode>#,##0_);\(#,##0\)</c:formatCode>
                <c:ptCount val="1"/>
                <c:pt idx="0">
                  <c:v>981009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EF7E-4FBA-91C8-B1A7C17F3782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A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C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E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0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2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4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Sheet2!$B$38</c:f>
              <c:numCache>
                <c:formatCode>#,##0_);\(#,##0\)</c:formatCode>
                <c:ptCount val="1"/>
                <c:pt idx="0">
                  <c:v>1406694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F7E-4FBA-91C8-B1A7C17F3782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7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8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9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A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B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C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D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E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F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0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1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2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Sheet2!$B$39</c:f>
              <c:numCache>
                <c:formatCode>#,##0_);\(#,##0\)</c:formatCode>
                <c:ptCount val="1"/>
                <c:pt idx="0">
                  <c:v>1032065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EF7E-4FBA-91C8-B1A7C17F3782}"/>
            </c:ext>
          </c:extLst>
        </c:ser>
        <c:ser>
          <c:idx val="4"/>
          <c:order val="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4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5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6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7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8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9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A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B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C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D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E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F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Sheet2!$B$40</c:f>
              <c:numCache>
                <c:formatCode>#,##0_);\(#,##0\)</c:formatCode>
                <c:ptCount val="1"/>
                <c:pt idx="0">
                  <c:v>197423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EF7E-4FBA-91C8-B1A7C17F3782}"/>
            </c:ext>
          </c:extLst>
        </c:ser>
        <c:ser>
          <c:idx val="5"/>
          <c:order val="5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1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2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3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4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5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6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7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8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9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A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B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C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Sheet2!$B$41</c:f>
              <c:numCache>
                <c:formatCode>#,##0_);\(#,##0\)</c:formatCode>
                <c:ptCount val="1"/>
                <c:pt idx="0">
                  <c:v>480940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EF7E-4FBA-91C8-B1A7C17F3782}"/>
            </c:ext>
          </c:extLst>
        </c:ser>
        <c:ser>
          <c:idx val="6"/>
          <c:order val="6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E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F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0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1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2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3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4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5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6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7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8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9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Sheet2!$B$42</c:f>
              <c:numCache>
                <c:formatCode>#,##0_);\(#,##0\)</c:formatCode>
                <c:ptCount val="1"/>
                <c:pt idx="0">
                  <c:v>387571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A-EF7E-4FBA-91C8-B1A7C17F3782}"/>
            </c:ext>
          </c:extLst>
        </c:ser>
        <c:ser>
          <c:idx val="7"/>
          <c:order val="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B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C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D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E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F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0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1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2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3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4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5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6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Sheet2!$B$43</c:f>
              <c:numCache>
                <c:formatCode>#,##0_);\(#,##0\)</c:formatCode>
                <c:ptCount val="1"/>
                <c:pt idx="0">
                  <c:v>1242596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7-EF7E-4FBA-91C8-B1A7C17F3782}"/>
            </c:ext>
          </c:extLst>
        </c:ser>
        <c:ser>
          <c:idx val="8"/>
          <c:order val="8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8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9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A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B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C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D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E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6F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0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1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2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3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Sheet2!$B$44</c:f>
              <c:numCache>
                <c:formatCode>#,##0_);\(#,##0\)</c:formatCode>
                <c:ptCount val="1"/>
                <c:pt idx="0">
                  <c:v>392546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EF7E-4FBA-91C8-B1A7C17F3782}"/>
            </c:ext>
          </c:extLst>
        </c:ser>
        <c:ser>
          <c:idx val="9"/>
          <c:order val="9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5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6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7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8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9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A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B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C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D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E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7F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0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Sheet2!$B$45</c:f>
              <c:numCache>
                <c:formatCode>#,##0_);\(#,##0\)</c:formatCode>
                <c:ptCount val="1"/>
                <c:pt idx="0">
                  <c:v>813758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81-EF7E-4FBA-91C8-B1A7C17F3782}"/>
            </c:ext>
          </c:extLst>
        </c:ser>
        <c:ser>
          <c:idx val="10"/>
          <c:order val="1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2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3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4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5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6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7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8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9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A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B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C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D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Sheet2!$B$46</c:f>
              <c:numCache>
                <c:formatCode>#,##0_);\(#,##0\)</c:formatCode>
                <c:ptCount val="1"/>
                <c:pt idx="0">
                  <c:v>304266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8E-EF7E-4FBA-91C8-B1A7C17F3782}"/>
            </c:ext>
          </c:extLst>
        </c:ser>
        <c:ser>
          <c:idx val="11"/>
          <c:order val="11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8F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0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1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2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3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4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5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6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7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8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9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A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Sheet2!$B$47</c:f>
              <c:numCache>
                <c:formatCode>#,##0_);\(#,##0\)</c:formatCode>
                <c:ptCount val="1"/>
                <c:pt idx="0">
                  <c:v>1726764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9B-EF7E-4FBA-91C8-B1A7C17F3782}"/>
            </c:ext>
          </c:extLst>
        </c:ser>
        <c:ser>
          <c:idx val="12"/>
          <c:order val="12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C-EF7E-4FBA-91C8-B1A7C17F37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D-EF7E-4FBA-91C8-B1A7C17F37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E-EF7E-4FBA-91C8-B1A7C17F37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9F-EF7E-4FBA-91C8-B1A7C17F37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0-EF7E-4FBA-91C8-B1A7C17F37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1-EF7E-4FBA-91C8-B1A7C17F378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2-EF7E-4FBA-91C8-B1A7C17F378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3-EF7E-4FBA-91C8-B1A7C17F378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4-EF7E-4FBA-91C8-B1A7C17F378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5-EF7E-4FBA-91C8-B1A7C17F37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6-EF7E-4FBA-91C8-B1A7C17F378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A7-EF7E-4FBA-91C8-B1A7C17F3782}"/>
              </c:ext>
            </c:extLst>
          </c:dPt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Sheet2!$A$36:$A$47</c:f>
              <c:strCache>
                <c:ptCount val="12"/>
                <c:pt idx="0">
                  <c:v>Journals </c:v>
                </c:pt>
                <c:pt idx="1">
                  <c:v>Books</c:v>
                </c:pt>
                <c:pt idx="2">
                  <c:v>Conference</c:v>
                </c:pt>
                <c:pt idx="3">
                  <c:v>Membership </c:v>
                </c:pt>
                <c:pt idx="4">
                  <c:v>SIAM News</c:v>
                </c:pt>
                <c:pt idx="5">
                  <c:v>Project Grants</c:v>
                </c:pt>
                <c:pt idx="6">
                  <c:v>Building </c:v>
                </c:pt>
                <c:pt idx="7">
                  <c:v>Info Systems</c:v>
                </c:pt>
                <c:pt idx="8">
                  <c:v>Customer Service</c:v>
                </c:pt>
                <c:pt idx="9">
                  <c:v>Marketing</c:v>
                </c:pt>
                <c:pt idx="10">
                  <c:v>Miscellaneous</c:v>
                </c:pt>
                <c:pt idx="11">
                  <c:v>Administration</c:v>
                </c:pt>
              </c:strCache>
            </c:strRef>
          </c:cat>
          <c:val>
            <c:numRef>
              <c:f>Sheet2!$A$36:$A$47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8-EF7E-4FBA-91C8-B1A7C17F3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382848161972906E-2"/>
          <c:y val="3.9579646307229321E-2"/>
          <c:w val="0.86755772536876796"/>
          <c:h val="0.8525377005389119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244227018274746"/>
          <c:y val="0.10217521626364752"/>
          <c:w val="0.86755772536876796"/>
          <c:h val="0.8525377005389119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244227018274746"/>
          <c:y val="0.10217521626364752"/>
          <c:w val="0.86755772536876796"/>
          <c:h val="0.852537700538911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76D8-4B27-8798-87F59ACEA9D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6D8-4B27-8798-87F59ACEA9D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76D8-4B27-8798-87F59ACEA9D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6D8-4B27-8798-87F59ACEA9D1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76D8-4B27-8798-87F59ACEA9D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6D8-4B27-8798-87F59ACEA9D1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76D8-4B27-8798-87F59ACEA9D1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6D8-4B27-8798-87F59ACEA9D1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76D8-4B27-8798-87F59ACEA9D1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6D8-4B27-8798-87F59ACEA9D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76D8-4B27-8798-87F59ACEA9D1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6D8-4B27-8798-87F59ACEA9D1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76D8-4B27-8798-87F59ACEA9D1}"/>
              </c:ext>
            </c:extLst>
          </c:dPt>
          <c:dLbls>
            <c:dLbl>
              <c:idx val="0"/>
              <c:layout>
                <c:manualLayout>
                  <c:x val="-0.1646579139188282"/>
                  <c:y val="-0.156591826021747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8-4B27-8798-87F59ACEA9D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6D8-4B27-8798-87F59ACEA9D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6D8-4B27-8798-87F59ACEA9D1}"/>
                </c:ext>
              </c:extLst>
            </c:dLbl>
            <c:dLbl>
              <c:idx val="3"/>
              <c:layout>
                <c:manualLayout>
                  <c:x val="-1.365937885413163E-2"/>
                  <c:y val="9.87599086157360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28377620809508"/>
                      <c:h val="0.132785316210322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6D8-4B27-8798-87F59ACEA9D1}"/>
                </c:ext>
              </c:extLst>
            </c:dLbl>
            <c:dLbl>
              <c:idx val="4"/>
              <c:layout>
                <c:manualLayout>
                  <c:x val="-3.2341518107411142E-2"/>
                  <c:y val="-8.6337360240922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D8-4B27-8798-87F59ACEA9D1}"/>
                </c:ext>
              </c:extLst>
            </c:dLbl>
            <c:dLbl>
              <c:idx val="5"/>
              <c:layout>
                <c:manualLayout>
                  <c:x val="-2.6342572222512909E-2"/>
                  <c:y val="1.00994738481775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31651530440631"/>
                      <c:h val="9.98286545051749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6D8-4B27-8798-87F59ACEA9D1}"/>
                </c:ext>
              </c:extLst>
            </c:dLbl>
            <c:dLbl>
              <c:idx val="6"/>
              <c:layout>
                <c:manualLayout>
                  <c:x val="0.12382504876242829"/>
                  <c:y val="1.58861642294713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D8-4B27-8798-87F59ACEA9D1}"/>
                </c:ext>
              </c:extLst>
            </c:dLbl>
            <c:dLbl>
              <c:idx val="7"/>
              <c:layout>
                <c:manualLayout>
                  <c:x val="-3.2243647919421706E-2"/>
                  <c:y val="-7.6892538432695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D8-4B27-8798-87F59ACEA9D1}"/>
                </c:ext>
              </c:extLst>
            </c:dLbl>
            <c:dLbl>
              <c:idx val="8"/>
              <c:layout>
                <c:manualLayout>
                  <c:x val="7.4518094678340835E-2"/>
                  <c:y val="-4.46155230596175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D8-4B27-8798-87F59ACEA9D1}"/>
                </c:ext>
              </c:extLst>
            </c:dLbl>
            <c:dLbl>
              <c:idx val="9"/>
              <c:layout>
                <c:manualLayout>
                  <c:x val="0.10646833251222301"/>
                  <c:y val="3.9529358830146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D8-4B27-8798-87F59ACEA9D1}"/>
                </c:ext>
              </c:extLst>
            </c:dLbl>
            <c:dLbl>
              <c:idx val="10"/>
              <c:layout>
                <c:manualLayout>
                  <c:x val="-5.7845348914261682E-3"/>
                  <c:y val="-0.114142632170978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D8-4B27-8798-87F59ACEA9D1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76D8-4B27-8798-87F59ACEA9D1}"/>
                </c:ext>
              </c:extLst>
            </c:dLbl>
            <c:dLbl>
              <c:idx val="12"/>
              <c:layout>
                <c:manualLayout>
                  <c:x val="2.8468153884716112E-2"/>
                  <c:y val="8.8463142107236589E-2"/>
                </c:manualLayout>
              </c:layout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D8-4B27-8798-87F59ACEA9D1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76D8-4B27-8798-87F59ACEA9D1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76D8-4B27-8798-87F59ACEA9D1}"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Sheet2!$A$65:$A$77</c:f>
              <c:strCache>
                <c:ptCount val="13"/>
                <c:pt idx="0">
                  <c:v>Salaries/Benefits</c:v>
                </c:pt>
                <c:pt idx="1">
                  <c:v>Conferences</c:v>
                </c:pt>
                <c:pt idx="2">
                  <c:v>Comp/Printing/Distribution</c:v>
                </c:pt>
                <c:pt idx="3">
                  <c:v>Committee/EIC Support</c:v>
                </c:pt>
                <c:pt idx="4">
                  <c:v>Advertising</c:v>
                </c:pt>
                <c:pt idx="5">
                  <c:v>Support of Other Organizations</c:v>
                </c:pt>
                <c:pt idx="6">
                  <c:v>Royalties/Fees</c:v>
                </c:pt>
                <c:pt idx="7">
                  <c:v>Computer Services</c:v>
                </c:pt>
                <c:pt idx="8">
                  <c:v>Supplies/Travel</c:v>
                </c:pt>
                <c:pt idx="9">
                  <c:v>Projects</c:v>
                </c:pt>
                <c:pt idx="10">
                  <c:v>Activity Group/Sections/Chapters</c:v>
                </c:pt>
                <c:pt idx="11">
                  <c:v>Miscellaneous</c:v>
                </c:pt>
                <c:pt idx="12">
                  <c:v>Building</c:v>
                </c:pt>
              </c:strCache>
            </c:strRef>
          </c:cat>
          <c:val>
            <c:numRef>
              <c:f>Sheet2!$B$65:$B$77</c:f>
              <c:numCache>
                <c:formatCode>_(* #,##0_);_(* \(#,##0\);_(* "-"??_);_(@_)</c:formatCode>
                <c:ptCount val="13"/>
                <c:pt idx="0">
                  <c:v>6516971</c:v>
                </c:pt>
                <c:pt idx="1">
                  <c:v>727788</c:v>
                </c:pt>
                <c:pt idx="2">
                  <c:v>1193393.32</c:v>
                </c:pt>
                <c:pt idx="3">
                  <c:v>88657</c:v>
                </c:pt>
                <c:pt idx="4">
                  <c:v>288194</c:v>
                </c:pt>
                <c:pt idx="5">
                  <c:v>187557</c:v>
                </c:pt>
                <c:pt idx="6">
                  <c:v>388857</c:v>
                </c:pt>
                <c:pt idx="7">
                  <c:v>229921</c:v>
                </c:pt>
                <c:pt idx="8">
                  <c:v>43265</c:v>
                </c:pt>
                <c:pt idx="9">
                  <c:v>480940</c:v>
                </c:pt>
                <c:pt idx="10">
                  <c:v>37924</c:v>
                </c:pt>
                <c:pt idx="11">
                  <c:v>971091.6799999997</c:v>
                </c:pt>
                <c:pt idx="12">
                  <c:v>387571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6D8-4B27-8798-87F59ACEA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Key Operating Results</a:t>
            </a:r>
          </a:p>
        </c:rich>
      </c:tx>
      <c:layout>
        <c:manualLayout>
          <c:xMode val="edge"/>
          <c:yMode val="edge"/>
          <c:x val="0.31911273285961206"/>
          <c:y val="3.0092595891576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95238337275972"/>
          <c:y val="0.17824114366577978"/>
          <c:w val="0.58532471980048784"/>
          <c:h val="0.525464150806909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Sheet1!$A$5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Sheet1!$B$4:$I$4</c:f>
              <c:strCache>
                <c:ptCount val="7"/>
                <c:pt idx="0">
                  <c:v>Operating Revenue</c:v>
                </c:pt>
                <c:pt idx="1">
                  <c:v>Operating Expense</c:v>
                </c:pt>
                <c:pt idx="2">
                  <c:v>Income/(Deficit)</c:v>
                </c:pt>
                <c:pt idx="3">
                  <c:v>Temporarily Restricted Activity</c:v>
                </c:pt>
                <c:pt idx="4">
                  <c:v>PPP Grant</c:v>
                </c:pt>
                <c:pt idx="5">
                  <c:v>Investment Income</c:v>
                </c:pt>
                <c:pt idx="6">
                  <c:v>Change in Net Assets</c:v>
                </c:pt>
              </c:strCache>
            </c:strRef>
          </c:cat>
          <c:val>
            <c:numRef>
              <c:f>Sheet1!$B$5:$I$5</c:f>
              <c:numCache>
                <c:formatCode>#,##0_);\(#,##0\)</c:formatCode>
                <c:ptCount val="7"/>
                <c:pt idx="0">
                  <c:v>11524500</c:v>
                </c:pt>
                <c:pt idx="1">
                  <c:v>11598651</c:v>
                </c:pt>
                <c:pt idx="2">
                  <c:v>-74151</c:v>
                </c:pt>
                <c:pt idx="3">
                  <c:v>-15969</c:v>
                </c:pt>
                <c:pt idx="4">
                  <c:v>1079000</c:v>
                </c:pt>
                <c:pt idx="5">
                  <c:v>8370052</c:v>
                </c:pt>
                <c:pt idx="6">
                  <c:v>9358932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7-4CF9-9FBC-7A95DCEF92C3}"/>
            </c:ext>
          </c:extLst>
        </c:ser>
        <c:ser>
          <c:idx val="3"/>
          <c:order val="1"/>
          <c:tx>
            <c:strRef>
              <c:f>Sheet1!$A$6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tint val="96000"/>
                    <a:lumMod val="100000"/>
                  </a:schemeClr>
                </a:gs>
                <a:gs pos="78000">
                  <a:schemeClr val="accent6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Sheet1!$B$4:$I$4</c:f>
              <c:strCache>
                <c:ptCount val="7"/>
                <c:pt idx="0">
                  <c:v>Operating Revenue</c:v>
                </c:pt>
                <c:pt idx="1">
                  <c:v>Operating Expense</c:v>
                </c:pt>
                <c:pt idx="2">
                  <c:v>Income/(Deficit)</c:v>
                </c:pt>
                <c:pt idx="3">
                  <c:v>Temporarily Restricted Activity</c:v>
                </c:pt>
                <c:pt idx="4">
                  <c:v>PPP Grant</c:v>
                </c:pt>
                <c:pt idx="5">
                  <c:v>Investment Income</c:v>
                </c:pt>
                <c:pt idx="6">
                  <c:v>Change in Net Assets</c:v>
                </c:pt>
              </c:strCache>
            </c:strRef>
          </c:cat>
          <c:val>
            <c:numRef>
              <c:f>Sheet1!$B$6:$I$6</c:f>
              <c:numCache>
                <c:formatCode>#,##0_);\(#,##0\)</c:formatCode>
                <c:ptCount val="7"/>
                <c:pt idx="0">
                  <c:v>10966185</c:v>
                </c:pt>
                <c:pt idx="1">
                  <c:v>11138358</c:v>
                </c:pt>
                <c:pt idx="2">
                  <c:v>-172173</c:v>
                </c:pt>
                <c:pt idx="3">
                  <c:v>-48525</c:v>
                </c:pt>
                <c:pt idx="4">
                  <c:v>0</c:v>
                </c:pt>
                <c:pt idx="5">
                  <c:v>4834890</c:v>
                </c:pt>
                <c:pt idx="6">
                  <c:v>4614192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7-4CF9-9FBC-7A95DCEF92C3}"/>
            </c:ext>
          </c:extLst>
        </c:ser>
        <c:ser>
          <c:idx val="4"/>
          <c:order val="2"/>
          <c:tx>
            <c:strRef>
              <c:f>Sheet1!$A$7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0000"/>
                  </a:schemeClr>
                </a:gs>
                <a:gs pos="78000">
                  <a:schemeClr val="accent5">
                    <a:lumMod val="60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Sheet1!$B$4:$I$4</c:f>
              <c:strCache>
                <c:ptCount val="7"/>
                <c:pt idx="0">
                  <c:v>Operating Revenue</c:v>
                </c:pt>
                <c:pt idx="1">
                  <c:v>Operating Expense</c:v>
                </c:pt>
                <c:pt idx="2">
                  <c:v>Income/(Deficit)</c:v>
                </c:pt>
                <c:pt idx="3">
                  <c:v>Temporarily Restricted Activity</c:v>
                </c:pt>
                <c:pt idx="4">
                  <c:v>PPP Grant</c:v>
                </c:pt>
                <c:pt idx="5">
                  <c:v>Investment Income</c:v>
                </c:pt>
                <c:pt idx="6">
                  <c:v>Change in Net Assets</c:v>
                </c:pt>
              </c:strCache>
            </c:strRef>
          </c:cat>
          <c:val>
            <c:numRef>
              <c:f>Sheet1!$B$7:$I$7</c:f>
              <c:numCache>
                <c:formatCode>#,##0_);\(#,##0\)</c:formatCode>
                <c:ptCount val="7"/>
                <c:pt idx="0">
                  <c:v>13931805</c:v>
                </c:pt>
                <c:pt idx="1">
                  <c:v>13522730</c:v>
                </c:pt>
                <c:pt idx="2">
                  <c:v>409075</c:v>
                </c:pt>
                <c:pt idx="3">
                  <c:v>-43763</c:v>
                </c:pt>
                <c:pt idx="4">
                  <c:v>0</c:v>
                </c:pt>
                <c:pt idx="5">
                  <c:v>7244065</c:v>
                </c:pt>
                <c:pt idx="6">
                  <c:v>7609377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07-4CF9-9FBC-7A95DCEF9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884768"/>
        <c:axId val="1"/>
      </c:barChart>
      <c:catAx>
        <c:axId val="103188476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28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_);\(#,##0\)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1884768"/>
        <c:crosses val="autoZero"/>
        <c:crossBetween val="between"/>
        <c:majorUnit val="150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245161427992237"/>
          <c:y val="0.41203770343186741"/>
          <c:w val="0.10580216090874817"/>
          <c:h val="0.2307103241054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8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1" cy="466435"/>
          </a:xfrm>
          <a:prstGeom prst="rect">
            <a:avLst/>
          </a:prstGeom>
        </p:spPr>
        <p:txBody>
          <a:bodyPr vert="horz" lIns="92576" tIns="46289" rIns="92576" bIns="462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1" cy="466435"/>
          </a:xfrm>
          <a:prstGeom prst="rect">
            <a:avLst/>
          </a:prstGeom>
        </p:spPr>
        <p:txBody>
          <a:bodyPr vert="horz" lIns="92576" tIns="46289" rIns="92576" bIns="46289" rtlCol="0"/>
          <a:lstStyle>
            <a:lvl1pPr algn="r">
              <a:defRPr sz="1200"/>
            </a:lvl1pPr>
          </a:lstStyle>
          <a:p>
            <a:fld id="{081A14CF-46F8-4C4F-80BD-270BCFE786A1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6" tIns="46289" rIns="92576" bIns="462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2576" tIns="46289" rIns="92576" bIns="462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1" cy="466434"/>
          </a:xfrm>
          <a:prstGeom prst="rect">
            <a:avLst/>
          </a:prstGeom>
        </p:spPr>
        <p:txBody>
          <a:bodyPr vert="horz" lIns="92576" tIns="46289" rIns="92576" bIns="462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1" cy="466434"/>
          </a:xfrm>
          <a:prstGeom prst="rect">
            <a:avLst/>
          </a:prstGeom>
        </p:spPr>
        <p:txBody>
          <a:bodyPr vert="horz" lIns="92576" tIns="46289" rIns="92576" bIns="46289" rtlCol="0" anchor="b"/>
          <a:lstStyle>
            <a:lvl1pPr algn="r">
              <a:defRPr sz="1200"/>
            </a:lvl1pPr>
          </a:lstStyle>
          <a:p>
            <a:fld id="{0A25426E-B268-466D-9E1C-8772ED0B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79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3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1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6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5426E-B268-466D-9E1C-8772ED0B16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CE9D-8826-4752-B91E-E74D2556C34F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7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DF1B-EF7C-4444-9A0A-142B51A7E7DC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EE3-2F25-49DB-93EC-EC3E53258DDA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22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CFF-546A-4BB2-BE88-BFAE3CA302F9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1AA7C-7CF9-41D7-B335-E0829762F63C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00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7E55-D6FF-4CED-85A7-F7EA9CFA0C2B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7A2-3936-407F-A104-684966619638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3C-B80E-4175-92DE-CD9939F0A147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DC42-0424-4A85-B603-ADCC6BFDC1AD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6F43-9ABB-4135-9ED9-A99EBEDA0E80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A74F-DE00-4409-8373-75E035160BF8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50A5-4ABC-46CD-B61D-7E90EFABCCF6}" type="datetime1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2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4702-DEE9-4BD5-AA5E-A450A188202E}" type="datetime1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F3A9-A9DC-4D3F-9F8A-032101567CF0}" type="datetime1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1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9C94-DFE2-4C95-9C46-F72611144C4D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4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0C63-CE7A-4C06-8F92-F43D15C0624A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7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6EF3C-26A2-4B30-9C77-42FB967FBE71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5A208A-6BEC-4E93-B31C-D3900D9D6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0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SIAM Business Meeting</a:t>
            </a:r>
            <a:br>
              <a:rPr lang="en-US" dirty="0"/>
            </a:br>
            <a:r>
              <a:rPr lang="en-US" dirty="0"/>
              <a:t>Financial Report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r>
              <a:rPr lang="en-US" dirty="0"/>
              <a:t>Susan A. Palantino</a:t>
            </a:r>
          </a:p>
          <a:p>
            <a:r>
              <a:rPr lang="en-US" dirty="0"/>
              <a:t>Chief Operating Officer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" y="6142008"/>
            <a:ext cx="4443190" cy="70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A2E47-C5EA-493B-BF80-2B48C6D7C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ctr"/>
            <a:r>
              <a:rPr lang="en-US" dirty="0"/>
              <a:t>2021 Revenue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99D3B-2AA1-492C-9406-79786E66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A0E0933-5675-4BF9-B058-CE1464B53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55745"/>
              </p:ext>
            </p:extLst>
          </p:nvPr>
        </p:nvGraphicFramePr>
        <p:xfrm>
          <a:off x="611188" y="1237587"/>
          <a:ext cx="8999537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02CF49-9BDC-405F-A759-170218608A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000709"/>
              </p:ext>
            </p:extLst>
          </p:nvPr>
        </p:nvGraphicFramePr>
        <p:xfrm>
          <a:off x="1246909" y="1138237"/>
          <a:ext cx="8363816" cy="490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867FED8-8F45-4517-8E4E-C2FF9FC7DA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956849"/>
              </p:ext>
            </p:extLst>
          </p:nvPr>
        </p:nvGraphicFramePr>
        <p:xfrm>
          <a:off x="999259" y="984250"/>
          <a:ext cx="7591404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85EFD0-BBE4-4896-B085-F0C00D85FC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186954"/>
              </p:ext>
            </p:extLst>
          </p:nvPr>
        </p:nvGraphicFramePr>
        <p:xfrm>
          <a:off x="999259" y="1138237"/>
          <a:ext cx="791333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327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8FA2F-F183-4229-A97A-12673640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4569"/>
            <a:ext cx="8596668" cy="6234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2021 Expenses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AE1B8-1F92-4E0D-B5F8-4FA707C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EBC2B04-CF4B-4034-B620-62B617C849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680123"/>
              </p:ext>
            </p:extLst>
          </p:nvPr>
        </p:nvGraphicFramePr>
        <p:xfrm>
          <a:off x="677863" y="947738"/>
          <a:ext cx="8596312" cy="509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757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A63E-F126-4AE2-B629-960040B7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5153"/>
            <a:ext cx="8596668" cy="769797"/>
          </a:xfrm>
        </p:spPr>
        <p:txBody>
          <a:bodyPr/>
          <a:lstStyle/>
          <a:p>
            <a:r>
              <a:rPr lang="en-US" dirty="0"/>
              <a:t>2021 Expenses (by Function)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0E3DA-299C-496F-9FC0-4B28244D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0FE432F-26A6-429C-B546-5361BE0C1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07014"/>
              </p:ext>
            </p:extLst>
          </p:nvPr>
        </p:nvGraphicFramePr>
        <p:xfrm>
          <a:off x="355003" y="759039"/>
          <a:ext cx="9864762" cy="5883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298288-9166-49AC-A5C5-8AB1E3A731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850931"/>
              </p:ext>
            </p:extLst>
          </p:nvPr>
        </p:nvGraphicFramePr>
        <p:xfrm>
          <a:off x="677334" y="759038"/>
          <a:ext cx="9048557" cy="600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C53CDCD-1F5D-4AFF-B2AB-88BD83381C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531773"/>
              </p:ext>
            </p:extLst>
          </p:nvPr>
        </p:nvGraphicFramePr>
        <p:xfrm>
          <a:off x="355004" y="984950"/>
          <a:ext cx="8919000" cy="577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71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9BF3-67D1-4AA1-AA0A-F94386D0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7439A4-E8A8-417A-945C-9A7631CB5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010862"/>
              </p:ext>
            </p:extLst>
          </p:nvPr>
        </p:nvGraphicFramePr>
        <p:xfrm>
          <a:off x="831274" y="271462"/>
          <a:ext cx="8179722" cy="631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546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320774-A739-4941-A031-7BBBD174C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57" y="808023"/>
            <a:ext cx="6421276" cy="523333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98F782-963C-427D-96D6-F4E65EBC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5A208A-6BEC-4E93-B31C-D3900D9D632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4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C39E71-47F0-48A0-BDDA-A510DCDF2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26" y="864525"/>
            <a:ext cx="8546124" cy="445250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E6F608-0DA6-4E7D-978E-0F92014D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5A208A-6BEC-4E93-B31C-D3900D9D6321}" type="slidenum">
              <a:rPr lang="en-US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9B13F6-D3F4-4AA0-9D3D-42BCF6F2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5A208A-6BEC-4E93-B31C-D3900D9D6321}" type="slidenum">
              <a:rPr lang="en-US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172083-AC18-4A58-9259-D0A483623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29" y="451512"/>
            <a:ext cx="8079971" cy="558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2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2CDFD8-8CEA-4EE9-9359-E515D65D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208A-6BEC-4E93-B31C-D3900D9D6321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27A513-2D73-42DA-8194-621CE3372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2647950"/>
            <a:ext cx="5972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709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IAM Brand Colors_2018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B5EAA"/>
      </a:accent1>
      <a:accent2>
        <a:srgbClr val="00A89A"/>
      </a:accent2>
      <a:accent3>
        <a:srgbClr val="EEA220"/>
      </a:accent3>
      <a:accent4>
        <a:srgbClr val="7A52C4"/>
      </a:accent4>
      <a:accent5>
        <a:srgbClr val="E1529D"/>
      </a:accent5>
      <a:accent6>
        <a:srgbClr val="7DC13F"/>
      </a:accent6>
      <a:hlink>
        <a:srgbClr val="04A89B"/>
      </a:hlink>
      <a:folHlink>
        <a:srgbClr val="38BDE3"/>
      </a:folHlink>
    </a:clrScheme>
    <a:fontScheme name="SIAM Branded Fonts 2018">
      <a:majorFont>
        <a:latin typeface="Arvo"/>
        <a:ea typeface=""/>
        <a:cs typeface=""/>
      </a:majorFont>
      <a:minorFont>
        <a:latin typeface="Verdan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3C287BAEB1448B621521377235A11" ma:contentTypeVersion="12" ma:contentTypeDescription="Create a new document." ma:contentTypeScope="" ma:versionID="ea55a5d3cedb1f771f0ee16c2b80c6c3">
  <xsd:schema xmlns:xsd="http://www.w3.org/2001/XMLSchema" xmlns:xs="http://www.w3.org/2001/XMLSchema" xmlns:p="http://schemas.microsoft.com/office/2006/metadata/properties" xmlns:ns1="http://schemas.microsoft.com/sharepoint/v3" xmlns:ns3="c8e0f4e1-70d8-40a2-8ab0-e73e1680b7ec" targetNamespace="http://schemas.microsoft.com/office/2006/metadata/properties" ma:root="true" ma:fieldsID="818a69b2640f44a889a3709114606631" ns1:_="" ns3:_="">
    <xsd:import namespace="http://schemas.microsoft.com/sharepoint/v3"/>
    <xsd:import namespace="c8e0f4e1-70d8-40a2-8ab0-e73e1680b7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0f4e1-70d8-40a2-8ab0-e73e1680b7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D9F475-C19B-44D4-BC41-BC5D74122931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8e0f4e1-70d8-40a2-8ab0-e73e1680b7ec"/>
    <ds:schemaRef ds:uri="http://schemas.microsoft.com/sharepoint/v3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F91DD1-2962-4683-A7CB-30AE1D836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B3D1D8-E4C7-4B88-BBAD-F3FE45D3AD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e0f4e1-70d8-40a2-8ab0-e73e1680b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127</Words>
  <Application>Microsoft Office PowerPoint</Application>
  <PresentationFormat>Widescreen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Arvo</vt:lpstr>
      <vt:lpstr>Calibri</vt:lpstr>
      <vt:lpstr>Verdana</vt:lpstr>
      <vt:lpstr>Wingdings 3</vt:lpstr>
      <vt:lpstr>Facet</vt:lpstr>
      <vt:lpstr>SIAM Business Meeting Financial Report 2021</vt:lpstr>
      <vt:lpstr>2021 Revenue</vt:lpstr>
      <vt:lpstr>2021 Expenses</vt:lpstr>
      <vt:lpstr>2021 Expenses (by Function)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SIAM Business Meeting Financial Report 2021</dc:title>
  <dc:creator>Lauren R. Steidel</dc:creator>
  <cp:lastModifiedBy>Susan A. Palantino</cp:lastModifiedBy>
  <cp:revision>12</cp:revision>
  <dcterms:created xsi:type="dcterms:W3CDTF">2022-07-11T21:59:19Z</dcterms:created>
  <dcterms:modified xsi:type="dcterms:W3CDTF">2022-07-13T20:51:04Z</dcterms:modified>
</cp:coreProperties>
</file>